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9A2044-9F97-4B63-99C1-A7F3A8E3A244}">
  <a:tblStyle styleId="{FA9A2044-9F97-4B63-99C1-A7F3A8E3A2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25fce77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25fce77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025fce774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025fce774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4e551104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4e551104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585eac3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0585eac3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04e551104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04e551104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585eac3b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0585eac3b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4e551104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4e551104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4e5511046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04e5511046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05b6ff7107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05b6ff7107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04e551104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04e551104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04e551104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04e551104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025fce774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025fce77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05b6ff7107_2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05b6ff7107_2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03eeccda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03eeccda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04e551104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04e551104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03eeccda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03eeccda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4e551104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4e551104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0575823f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0575823f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03eeccd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f03eeccd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03eeccda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03eeccda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05b6ff7107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05b6ff7107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04e55110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04e55110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25fce774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025fce774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025fce774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025fce774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07bbee032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07bbee032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0273e58c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0273e58c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0273e58c2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0273e58c2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f03eeccda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f03eeccda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0273e58c2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0273e58c2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025fce774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025fce774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025fce7745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025fce7745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025fce774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025fce774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025fce774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025fce774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025fce774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025fce774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f03eeccda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f03eeccda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025fce774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025fce774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25fce774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25fce774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25fce774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25fce774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25fce774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025fce774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25fce774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25fce774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cdn-shop.adafruit.com/datasheets/mcp4725.pdf" TargetMode="External"/><Relationship Id="rId4" Type="http://schemas.openxmlformats.org/officeDocument/2006/relationships/hyperlink" Target="https://ww1.microchip.com/downloads/en/devicedoc/22250a.pdf" TargetMode="External"/><Relationship Id="rId9" Type="http://schemas.openxmlformats.org/officeDocument/2006/relationships/hyperlink" Target="https://www.pjrc.com/" TargetMode="External"/><Relationship Id="rId5" Type="http://schemas.openxmlformats.org/officeDocument/2006/relationships/hyperlink" Target="https://cdn-shop.adafruit.com/datasheets/ILI9341.pdf" TargetMode="External"/><Relationship Id="rId6" Type="http://schemas.openxmlformats.org/officeDocument/2006/relationships/hyperlink" Target="https://www.displayfuture.com/Display/datasheet/controller/ST7735.pdf" TargetMode="External"/><Relationship Id="rId7" Type="http://schemas.openxmlformats.org/officeDocument/2006/relationships/hyperlink" Target="https://www.analog.com/media/en/technical-documentation/data-sheets/MAX98357A-MAX98357B.pdf" TargetMode="External"/><Relationship Id="rId8" Type="http://schemas.openxmlformats.org/officeDocument/2006/relationships/hyperlink" Target="https://cdn-shop.adafruit.com/datasheets/MAX9744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ctrTitle"/>
          </p:nvPr>
        </p:nvSpPr>
        <p:spPr>
          <a:xfrm>
            <a:off x="598100" y="18514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Preliminary Design Slides</a:t>
            </a:r>
            <a:endParaRPr sz="3000"/>
          </a:p>
        </p:txBody>
      </p:sp>
      <p:sp>
        <p:nvSpPr>
          <p:cNvPr id="99" name="Google Shape;99;p15"/>
          <p:cNvSpPr txBox="1"/>
          <p:nvPr>
            <p:ph idx="1" type="subTitle"/>
          </p:nvPr>
        </p:nvSpPr>
        <p:spPr>
          <a:xfrm>
            <a:off x="729625" y="3172900"/>
            <a:ext cx="7688100" cy="17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 6th 2023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Laser Pong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Dominic Benintendi, Aditya Sahi, Ian Gant, Andrew Edmonds </a:t>
            </a:r>
            <a:endParaRPr/>
          </a:p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Galvo and Galvo Driver 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448904" y="113824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Functional requirements </a:t>
            </a:r>
            <a:endParaRPr sz="1300"/>
          </a:p>
          <a:p>
            <a:pPr indent="-171450" lvl="1" marL="5207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Projecting a vector-based video game graphics onto a two-dimensional rectangular surface using a dynamically steered laser beam.</a:t>
            </a:r>
            <a:endParaRPr sz="1300"/>
          </a:p>
          <a:p>
            <a:pPr indent="-171450" lvl="1" marL="520700" rtl="0" algn="l">
              <a:spcBef>
                <a:spcPts val="8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Implementing a two-player pong-style game.</a:t>
            </a:r>
            <a:endParaRPr sz="1300"/>
          </a:p>
          <a:p>
            <a:pPr indent="-171450" lvl="1" marL="520700" rtl="0" algn="l">
              <a:spcBef>
                <a:spcPts val="8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Animating the motion of the laser in order to simulate a physical ping pong.</a:t>
            </a:r>
            <a:endParaRPr sz="1300"/>
          </a:p>
          <a:p>
            <a:pPr indent="-171450" lvl="1" marL="5207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Displaying graphical boundaries which indicate the solid edges of the playing area.</a:t>
            </a:r>
            <a:endParaRPr sz="1300"/>
          </a:p>
          <a:p>
            <a:pPr indent="-171450" lvl="0" marL="1778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Performance requirements</a:t>
            </a:r>
            <a:endParaRPr sz="1300"/>
          </a:p>
          <a:p>
            <a:pPr indent="-171450" lvl="1" marL="5207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Galvos will operate at 20kpps</a:t>
            </a:r>
            <a:endParaRPr sz="1300"/>
          </a:p>
          <a:p>
            <a:pPr indent="-171450" lvl="1" marL="5207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Will render pong at least 20 fps</a:t>
            </a:r>
            <a:endParaRPr sz="1300"/>
          </a:p>
          <a:p>
            <a:pPr indent="-171450" lvl="0" marL="1778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Operational requirements</a:t>
            </a:r>
            <a:endParaRPr sz="1300"/>
          </a:p>
          <a:p>
            <a:pPr indent="-171450" lvl="1" marL="5207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To be operated in an environment consisting of non-condensing humidity.</a:t>
            </a:r>
            <a:endParaRPr sz="1300"/>
          </a:p>
          <a:p>
            <a:pPr indent="-171450" lvl="0" marL="1778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 of Engineering Standards </a:t>
            </a:r>
            <a:endParaRPr sz="1300"/>
          </a:p>
          <a:p>
            <a:pPr indent="-171450" lvl="1" marL="5207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Differential Signals</a:t>
            </a:r>
            <a:endParaRPr sz="1300"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860" y="0"/>
            <a:ext cx="28957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DAC (Digital to Analog)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Functional requirements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DAC System must take a digital signal from the microcontroller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DAC System must </a:t>
            </a:r>
            <a:r>
              <a:rPr lang="en" sz="1500"/>
              <a:t>produce an 0-5v analog signal with the provided digital signal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DAC System will create two analog signals for each galvo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Performance requirements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DAC must keep up with the speeds of galvos (20kpps)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DAC must produce a 5V Analog signal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of Engineering Standards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Bus system (I2C, SPI)</a:t>
            </a:r>
            <a:endParaRPr sz="1500"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50" y="2001800"/>
            <a:ext cx="3714400" cy="19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DAC: Trade Study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MCP4922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Uses the SPI Standard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Dual Channel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SMT format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Max 20 MHz Clock Rate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Instruction Buffer for synchronous execution</a:t>
            </a:r>
            <a:endParaRPr sz="1500"/>
          </a:p>
        </p:txBody>
      </p:sp>
      <p:sp>
        <p:nvSpPr>
          <p:cNvPr id="179" name="Google Shape;179;p2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MCP4725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Uses the I2C Standard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Single Channel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Break-out board format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Max 1 MHz Clock rate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No buffer</a:t>
            </a:r>
            <a:endParaRPr sz="1500"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000" y="2974625"/>
            <a:ext cx="2305700" cy="20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9834" y="2908425"/>
            <a:ext cx="2864842" cy="215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DAC Signal Processing</a:t>
            </a:r>
            <a:endParaRPr/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Functional requirements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DAC Signal Processing must take the analog signal from the DAC, and use it to move a galvo in its full range of motion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DAC Signal Processing must process the analog signals for the X dim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DAC Signal Processing must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process the analog signals for the Y dim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Performance requirements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DAC Signal Processing  must keep up with the speeds of galvos (20kpps)</a:t>
            </a:r>
            <a:endParaRPr sz="1500"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850" y="1775500"/>
            <a:ext cx="4353275" cy="24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DAC Signal Processing: Cont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628650" y="1369225"/>
            <a:ext cx="4472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Design algorithms and/or formulas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Convert a 0 - 5v signal, to a -5 - 5v differential signal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Example shows a signal galvo, moving from one end of the screen to the other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305" y="2612175"/>
            <a:ext cx="3615101" cy="223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4275" y="1965725"/>
            <a:ext cx="2662826" cy="2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6050" y="61350"/>
            <a:ext cx="2706048" cy="185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 (Teensy 4.1)</a:t>
            </a:r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Functional</a:t>
            </a:r>
            <a:r>
              <a:rPr lang="en" sz="1500"/>
              <a:t> requirements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teensy will interface with the audio shield, touch screen, DACs, galvos and the laser diode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Performance requirements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Teensy processing must be able to support the 20 kpps galvos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Operational requirements</a:t>
            </a:r>
            <a:endParaRPr sz="15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500"/>
              <a:t>Will operate with 5V input with 3.3V logic</a:t>
            </a:r>
            <a:endParaRPr sz="15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025" y="1268044"/>
            <a:ext cx="2677993" cy="357065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Microcontroller: Trade Study </a:t>
            </a:r>
            <a:endParaRPr/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Teensy 4.1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600 MHz clock speed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55 digital i/o pins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18 analog pins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Micro SD card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Ethernet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Cost: $31.90</a:t>
            </a:r>
            <a:endParaRPr sz="1500"/>
          </a:p>
        </p:txBody>
      </p:sp>
      <p:sp>
        <p:nvSpPr>
          <p:cNvPr id="215" name="Google Shape;215;p30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Arduino Nano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16 MHz clock speed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 22 digital i/o pins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8 analog pins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Cost: $24.90</a:t>
            </a:r>
            <a:endParaRPr sz="1500"/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313" y="2674325"/>
            <a:ext cx="3015875" cy="226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38" y="3354975"/>
            <a:ext cx="3608726" cy="10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Touch Screen</a:t>
            </a:r>
            <a:endParaRPr/>
          </a:p>
        </p:txBody>
      </p:sp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Functional requirements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touch screen will function as an additional i/o option for user input, some examples of this are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Volume control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Game selection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Pause Button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Menu navigation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Game variable modifier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Power off button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touch screen will accept touch inputs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Performance requirements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touch screen will have a refresh rate greater than 20hz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25" name="Google Shape;225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Touchscreen: Trade study</a:t>
            </a:r>
            <a:endParaRPr/>
          </a:p>
        </p:txBody>
      </p:sp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628650" y="2836322"/>
            <a:ext cx="3886200" cy="179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500"/>
              <a:t>ST7735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1.8” (128x160)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3.3v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SPI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-20~70℃ 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"/>
          <p:cNvSpPr txBox="1"/>
          <p:nvPr>
            <p:ph idx="2" type="body"/>
          </p:nvPr>
        </p:nvSpPr>
        <p:spPr>
          <a:xfrm>
            <a:off x="4629150" y="2836222"/>
            <a:ext cx="3886200" cy="179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500"/>
              <a:t>ILI9341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3.2” (240x320)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3.3v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SPI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-20~70℃ </a:t>
            </a:r>
            <a:endParaRPr sz="1500"/>
          </a:p>
        </p:txBody>
      </p:sp>
      <p:pic>
        <p:nvPicPr>
          <p:cNvPr id="233" name="Google Shape;233;p32"/>
          <p:cNvPicPr preferRelativeResize="0"/>
          <p:nvPr/>
        </p:nvPicPr>
        <p:blipFill rotWithShape="1">
          <a:blip r:embed="rId3">
            <a:alphaModFix/>
          </a:blip>
          <a:srcRect b="11757" l="5700" r="5780" t="11242"/>
          <a:stretch/>
        </p:blipFill>
        <p:spPr>
          <a:xfrm>
            <a:off x="628650" y="836100"/>
            <a:ext cx="2592924" cy="173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 rotWithShape="1">
          <a:blip r:embed="rId4">
            <a:alphaModFix/>
          </a:blip>
          <a:srcRect b="47202" l="20494" r="19012" t="15966"/>
          <a:stretch/>
        </p:blipFill>
        <p:spPr>
          <a:xfrm>
            <a:off x="5195225" y="740825"/>
            <a:ext cx="3320124" cy="2021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Controllers </a:t>
            </a:r>
            <a:endParaRPr/>
          </a:p>
        </p:txBody>
      </p:sp>
      <p:sp>
        <p:nvSpPr>
          <p:cNvPr id="241" name="Google Shape;241;p3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I2C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Additional inputs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ESP32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Deep sleep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150 microamps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Less than 10 milliseconds latency</a:t>
            </a:r>
            <a:endParaRPr sz="1500"/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432700"/>
            <a:ext cx="4190999" cy="235744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Summary of Project Description and Initial Plan</a:t>
            </a:r>
            <a:endParaRPr sz="3000"/>
          </a:p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Laser</a:t>
            </a:r>
            <a:endParaRPr/>
          </a:p>
        </p:txBody>
      </p:sp>
      <p:sp>
        <p:nvSpPr>
          <p:cNvPr id="249" name="Google Shape;249;p34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Functional requirements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Laser will shine a beam of light that will be modified by the galvos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Laser will be toggled on and off by the microcontroller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Performance requirements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Laser must be toggle fast enough to mitigate the appearances of “artifacts”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Laser must be visible in nominal light environments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Operational requirements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laser should be operated in an indoor environment.</a:t>
            </a:r>
            <a:endParaRPr sz="1500"/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725" y="0"/>
            <a:ext cx="385763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Laser: Trade Study</a:t>
            </a:r>
            <a:endParaRPr/>
          </a:p>
        </p:txBody>
      </p:sp>
      <p:sp>
        <p:nvSpPr>
          <p:cNvPr id="257" name="Google Shape;257;p3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Class ii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&lt;</a:t>
            </a:r>
            <a:r>
              <a:rPr lang="en" sz="1500"/>
              <a:t>1</a:t>
            </a:r>
            <a:r>
              <a:rPr lang="en" sz="1500"/>
              <a:t>mW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520 nm wavelength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 heatsink needed</a:t>
            </a:r>
            <a:endParaRPr sz="1500"/>
          </a:p>
        </p:txBody>
      </p:sp>
      <p:sp>
        <p:nvSpPr>
          <p:cNvPr id="258" name="Google Shape;258;p3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Class ii</a:t>
            </a:r>
            <a:r>
              <a:rPr lang="en" sz="1500"/>
              <a:t>iR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&lt;</a:t>
            </a:r>
            <a:r>
              <a:rPr lang="en" sz="1500"/>
              <a:t>5</a:t>
            </a:r>
            <a:r>
              <a:rPr lang="en" sz="1500"/>
              <a:t>mW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532 nm wavelength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Heatsink Needed</a:t>
            </a:r>
            <a:endParaRPr sz="1500"/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50" y="3108625"/>
            <a:ext cx="28575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700" y="2841925"/>
            <a:ext cx="20574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</a:t>
            </a:r>
            <a:endParaRPr/>
          </a:p>
        </p:txBody>
      </p:sp>
      <p:sp>
        <p:nvSpPr>
          <p:cNvPr id="267" name="Google Shape;267;p36"/>
          <p:cNvSpPr txBox="1"/>
          <p:nvPr>
            <p:ph idx="1" type="body"/>
          </p:nvPr>
        </p:nvSpPr>
        <p:spPr>
          <a:xfrm>
            <a:off x="535551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146050" lvl="0" marL="1778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Providing an audio effect when either of the participants score or win the game</a:t>
            </a:r>
            <a:endParaRPr sz="1500"/>
          </a:p>
          <a:p>
            <a:pPr indent="-146050" lvl="0" marL="1778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Providing a control input  to adjust the volume.</a:t>
            </a:r>
            <a:endParaRPr sz="1500"/>
          </a:p>
          <a:p>
            <a:pPr indent="-133350" lvl="0" marL="1778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nominal audio output signal shall be kept around -10 dBV.</a:t>
            </a:r>
            <a:endParaRPr sz="1500"/>
          </a:p>
          <a:p>
            <a:pPr indent="-133350" lvl="0" marL="1778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maximum audio output signal shall be kept around +10 dBV.</a:t>
            </a:r>
            <a:endParaRPr sz="1500"/>
          </a:p>
          <a:p>
            <a:pPr indent="-133350" lvl="0" marL="1778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3.5 mm TRS jack shall be used as the output audio connector.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Audio: Trade Study</a:t>
            </a:r>
            <a:endParaRPr/>
          </a:p>
        </p:txBody>
      </p:sp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Adafruit MAX98357A 3W Amplifier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I2S</a:t>
            </a:r>
            <a:endParaRPr sz="1500"/>
          </a:p>
        </p:txBody>
      </p:sp>
      <p:sp>
        <p:nvSpPr>
          <p:cNvPr id="275" name="Google Shape;275;p3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Adafruit MAX9744 20W Amplifier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Stereo Input</a:t>
            </a:r>
            <a:endParaRPr sz="1500"/>
          </a:p>
        </p:txBody>
      </p:sp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602" y="2762225"/>
            <a:ext cx="2821650" cy="21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050" y="2762225"/>
            <a:ext cx="2726275" cy="2046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 </a:t>
            </a:r>
            <a:endParaRPr/>
          </a:p>
        </p:txBody>
      </p:sp>
      <p:sp>
        <p:nvSpPr>
          <p:cNvPr id="284" name="Google Shape;284;p3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Functional requirements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100-240 VAC input with a +15V and -15V output.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Will provide the desired voltage for all of the components of the laser projector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Will power the laser projector when plugged into any outlet.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Performance requirements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Provide voltage with +0.5V and -0.5V accuracy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Operational requirements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Dry environment </a:t>
            </a:r>
            <a:endParaRPr sz="1500"/>
          </a:p>
          <a:p>
            <a:pPr indent="0" lvl="0" marL="457200" marR="381000" rtl="0" algn="l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125" y="1268044"/>
            <a:ext cx="2677993" cy="357065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200" y="599450"/>
            <a:ext cx="5652574" cy="437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9"/>
          <p:cNvSpPr txBox="1"/>
          <p:nvPr>
            <p:ph type="title"/>
          </p:nvPr>
        </p:nvSpPr>
        <p:spPr>
          <a:xfrm>
            <a:off x="316925" y="939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r>
              <a:rPr lang="en"/>
              <a:t> Flow </a:t>
            </a:r>
            <a:endParaRPr/>
          </a:p>
        </p:txBody>
      </p:sp>
      <p:sp>
        <p:nvSpPr>
          <p:cNvPr id="293" name="Google Shape;293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Flow </a:t>
            </a:r>
            <a:endParaRPr/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8337"/>
            <a:ext cx="9144000" cy="168682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</a:t>
            </a:r>
            <a:endParaRPr/>
          </a:p>
        </p:txBody>
      </p:sp>
      <p:sp>
        <p:nvSpPr>
          <p:cNvPr id="306" name="Google Shape;306;p41"/>
          <p:cNvSpPr txBox="1"/>
          <p:nvPr>
            <p:ph idx="1" type="body"/>
          </p:nvPr>
        </p:nvSpPr>
        <p:spPr>
          <a:xfrm>
            <a:off x="628650" y="1369225"/>
            <a:ext cx="36036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Shown is an early prototype for the galvo / laser mount</a:t>
            </a:r>
            <a:endParaRPr sz="1500"/>
          </a:p>
        </p:txBody>
      </p:sp>
      <p:pic>
        <p:nvPicPr>
          <p:cNvPr id="307" name="Google Shape;307;p41"/>
          <p:cNvPicPr preferRelativeResize="0"/>
          <p:nvPr/>
        </p:nvPicPr>
        <p:blipFill rotWithShape="1">
          <a:blip r:embed="rId3">
            <a:alphaModFix/>
          </a:blip>
          <a:srcRect b="14184" l="37083" r="25444" t="33103"/>
          <a:stretch/>
        </p:blipFill>
        <p:spPr>
          <a:xfrm>
            <a:off x="4232250" y="880287"/>
            <a:ext cx="4596523" cy="363692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Risk Analysis and Mitigation</a:t>
            </a:r>
            <a:endParaRPr/>
          </a:p>
        </p:txBody>
      </p:sp>
      <p:sp>
        <p:nvSpPr>
          <p:cNvPr id="314" name="Google Shape;314;p42"/>
          <p:cNvSpPr txBox="1"/>
          <p:nvPr>
            <p:ph idx="1" type="body"/>
          </p:nvPr>
        </p:nvSpPr>
        <p:spPr>
          <a:xfrm>
            <a:off x="628650" y="1132401"/>
            <a:ext cx="3861300" cy="3657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Galvo And Galvo Driver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 </a:t>
            </a:r>
            <a:r>
              <a:rPr lang="en" sz="1500"/>
              <a:t>slight bias towards the X-Dim  as the laser shines into the X-Dim Galvo first.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Heating issues after prolonged use.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No mechanism to sync execution between the galvo channels creating “zig-zag” pattern while drawing diagonal lines.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42"/>
          <p:cNvPicPr preferRelativeResize="0"/>
          <p:nvPr/>
        </p:nvPicPr>
        <p:blipFill rotWithShape="1">
          <a:blip r:embed="rId3">
            <a:alphaModFix/>
          </a:blip>
          <a:srcRect b="32120" l="0" r="0" t="0"/>
          <a:stretch/>
        </p:blipFill>
        <p:spPr>
          <a:xfrm>
            <a:off x="1264363" y="3602900"/>
            <a:ext cx="6615276" cy="13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/>
          <p:nvPr/>
        </p:nvSpPr>
        <p:spPr>
          <a:xfrm>
            <a:off x="4773075" y="1132400"/>
            <a:ext cx="39582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Power Supply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Due to the nature of having a 120V AC terminal exposed to air, this subsystem provides a major safety concern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 mitigate this risk, a chassis must be provided which prevents the user from making contact with any live portions of the power supply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Project Management Items</a:t>
            </a:r>
            <a:endParaRPr sz="3000"/>
          </a:p>
        </p:txBody>
      </p:sp>
      <p:sp>
        <p:nvSpPr>
          <p:cNvPr id="323" name="Google Shape;323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628650" y="1369225"/>
            <a:ext cx="3851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Our goal is to manipulate a laser beam using mirrors in a controlled manner such that we can generate vector images. Furthermore, we will use these </a:t>
            </a:r>
            <a:r>
              <a:rPr lang="en" sz="1500"/>
              <a:t>graphics</a:t>
            </a:r>
            <a:r>
              <a:rPr lang="en" sz="1500"/>
              <a:t> to implement the classic game of Pong.</a:t>
            </a:r>
            <a:endParaRPr sz="1500"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271" y="0"/>
            <a:ext cx="28957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Organization Structure </a:t>
            </a:r>
            <a:endParaRPr/>
          </a:p>
        </p:txBody>
      </p:sp>
      <p:sp>
        <p:nvSpPr>
          <p:cNvPr id="329" name="Google Shape;329;p4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Meeting as a group Monday, Wednesday, Thursday and Friday on a weekly basis to </a:t>
            </a:r>
            <a:r>
              <a:rPr lang="en" sz="1500"/>
              <a:t>collaborate</a:t>
            </a:r>
            <a:r>
              <a:rPr lang="en" sz="1500"/>
              <a:t> on tasks at hand and what to do to keep moving forward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Utilizing google drive to share and keep track of all documentation for the project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Communicating through several applications to </a:t>
            </a:r>
            <a:r>
              <a:rPr lang="en" sz="1500"/>
              <a:t>collaborate</a:t>
            </a:r>
            <a:r>
              <a:rPr lang="en" sz="1500"/>
              <a:t> amongst team members</a:t>
            </a:r>
            <a:endParaRPr sz="1500"/>
          </a:p>
        </p:txBody>
      </p:sp>
      <p:sp>
        <p:nvSpPr>
          <p:cNvPr id="330" name="Google Shape;330;p44"/>
          <p:cNvSpPr txBox="1"/>
          <p:nvPr>
            <p:ph idx="12" type="sldNum"/>
          </p:nvPr>
        </p:nvSpPr>
        <p:spPr>
          <a:xfrm>
            <a:off x="6825350" y="47774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Roles</a:t>
            </a:r>
            <a:endParaRPr/>
          </a:p>
        </p:txBody>
      </p:sp>
      <p:sp>
        <p:nvSpPr>
          <p:cNvPr id="336" name="Google Shape;336;p4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Ian Gant - Hardware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charge of component selection, circuit design and preliminary hardware testing. Additionally, responsible for case construction and high voltage safety assurance.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Dominic Benintendi - Software</a:t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charge of overall software organization and scope. Responsible for </a:t>
            </a:r>
            <a:r>
              <a:rPr lang="en"/>
              <a:t>project</a:t>
            </a:r>
            <a:r>
              <a:rPr lang="en"/>
              <a:t> file structure and IDE </a:t>
            </a:r>
            <a:r>
              <a:rPr lang="en"/>
              <a:t>management</a:t>
            </a:r>
            <a:r>
              <a:rPr lang="en"/>
              <a:t>, along with Class structure for the system code.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Drew Edmonds - Management</a:t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charge of meeting planning as well as objective management. Responsible for documentation structure and project deadlines.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Adi Sahi - Operations</a:t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1200"/>
              </a:spcAft>
              <a:buSzPts val="1400"/>
              <a:buChar char="○"/>
            </a:pPr>
            <a:r>
              <a:rPr lang="en"/>
              <a:t>In charge of overall organization and analyzing data. Responsible for locating and addressing problems and issues, along with planning and reporting.</a:t>
            </a:r>
            <a:endParaRPr/>
          </a:p>
        </p:txBody>
      </p:sp>
      <p:sp>
        <p:nvSpPr>
          <p:cNvPr id="337" name="Google Shape;337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Schedule</a:t>
            </a:r>
            <a:endParaRPr/>
          </a:p>
        </p:txBody>
      </p:sp>
      <p:graphicFrame>
        <p:nvGraphicFramePr>
          <p:cNvPr id="343" name="Google Shape;343;p46"/>
          <p:cNvGraphicFramePr/>
          <p:nvPr/>
        </p:nvGraphicFramePr>
        <p:xfrm>
          <a:off x="109050" y="116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{FA9A2044-9F97-4B63-99C1-A7F3A8E3A244}</a:tableStyleId>
              </a:tblPr>
              <a:tblGrid>
                <a:gridCol w="2138200"/>
                <a:gridCol w="2138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Week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Tasks/Goals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 (01/16/23-01/20/23)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Figure team schedule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 (01/23/23-01/27/23)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Work on PDR slides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 (01/30/23-02/03/23)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Present PDR slides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 (02/06/23-02/10/23)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2D motion control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 (02/13/23-02/17/23)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Laser</a:t>
                      </a:r>
                      <a:r>
                        <a:rPr lang="en" sz="1300"/>
                        <a:t> power control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 (02/20/23-02/24/23)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Display multiple objects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44" name="Google Shape;344;p46"/>
          <p:cNvGraphicFramePr/>
          <p:nvPr/>
        </p:nvGraphicFramePr>
        <p:xfrm>
          <a:off x="4747550" y="116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{FA9A2044-9F97-4B63-99C1-A7F3A8E3A244}</a:tableStyleId>
              </a:tblPr>
              <a:tblGrid>
                <a:gridCol w="2138200"/>
                <a:gridCol w="2138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Week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Tasks/Goals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 (02/27/23-03/03/23)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Controllers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8 (03/06/23-03/10/23)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Code a library to display basic shapes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9 (03/13/23-03/17/23)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Code pong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 (03/20/23-03/24/23)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Display Pong using library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11 (03/27/23-03/31/23)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Troubleshooting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12 (04/03/23-04/07/23)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Functioning Laser Projector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13 (04/10/23-04/14/23)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Expo Presentation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5" name="Google Shape;345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Allocation</a:t>
            </a:r>
            <a:endParaRPr/>
          </a:p>
        </p:txBody>
      </p:sp>
      <p:sp>
        <p:nvSpPr>
          <p:cNvPr id="351" name="Google Shape;351;p4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Additional parts can be ordered through Dan when necessary. </a:t>
            </a:r>
            <a:endParaRPr sz="15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The team has a set budget of $500 for the project.</a:t>
            </a:r>
            <a:endParaRPr sz="15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The senior lab will be used to construct and experiment with the laser projector.</a:t>
            </a:r>
            <a:endParaRPr sz="15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Software readily available </a:t>
            </a:r>
            <a:endParaRPr sz="15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Personal 3D printing available</a:t>
            </a:r>
            <a:endParaRPr sz="15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Machining and fabrication services available in Stocker 011 </a:t>
            </a:r>
            <a:endParaRPr sz="1500"/>
          </a:p>
        </p:txBody>
      </p:sp>
      <p:sp>
        <p:nvSpPr>
          <p:cNvPr id="352" name="Google Shape;352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pic>
        <p:nvPicPr>
          <p:cNvPr id="358" name="Google Shape;3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026" y="899200"/>
            <a:ext cx="5962650" cy="405342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8"/>
          <p:cNvSpPr txBox="1"/>
          <p:nvPr>
            <p:ph idx="12" type="sldNum"/>
          </p:nvPr>
        </p:nvSpPr>
        <p:spPr>
          <a:xfrm>
            <a:off x="6866175" y="4757038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Intellectual Property </a:t>
            </a:r>
            <a:endParaRPr/>
          </a:p>
        </p:txBody>
      </p:sp>
      <p:sp>
        <p:nvSpPr>
          <p:cNvPr id="365" name="Google Shape;365;p4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Software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Schematics will be intellectual property of the Laser Pong team collectively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CAD Models and PCB Design will be intellectual property of Ian Gant</a:t>
            </a:r>
            <a:endParaRPr sz="1500"/>
          </a:p>
        </p:txBody>
      </p:sp>
      <p:sp>
        <p:nvSpPr>
          <p:cNvPr id="366" name="Google Shape;366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3000"/>
              <a:t>Summary</a:t>
            </a:r>
            <a:endParaRPr sz="3000"/>
          </a:p>
        </p:txBody>
      </p:sp>
      <p:sp>
        <p:nvSpPr>
          <p:cNvPr id="372" name="Google Shape;372;p5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&amp; Conclusions</a:t>
            </a:r>
            <a:endParaRPr/>
          </a:p>
        </p:txBody>
      </p:sp>
      <p:sp>
        <p:nvSpPr>
          <p:cNvPr id="378" name="Google Shape;378;p5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Main Accomplishments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Prototype board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Touchscreen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Laser projection with galvos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Microcontroller sending signal to DAC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DAC signal processing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Risk Assessment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Laser strength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Galvos running hot</a:t>
            </a:r>
            <a:endParaRPr sz="1500"/>
          </a:p>
        </p:txBody>
      </p:sp>
      <p:sp>
        <p:nvSpPr>
          <p:cNvPr id="379" name="Google Shape;379;p5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Standing issues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Galvo heat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DAC resolution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Confidence level assessment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 are at a 8/10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Basic prototype with laser control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Issues regarding galvo speed and resolution</a:t>
            </a:r>
            <a:endParaRPr sz="1500"/>
          </a:p>
        </p:txBody>
      </p:sp>
      <p:sp>
        <p:nvSpPr>
          <p:cNvPr id="380" name="Google Shape;380;p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 Forward</a:t>
            </a:r>
            <a:endParaRPr/>
          </a:p>
        </p:txBody>
      </p:sp>
      <p:sp>
        <p:nvSpPr>
          <p:cNvPr id="386" name="Google Shape;386;p5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How to address standing issues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Consider applying heat sinks to galvo clamp to mitigate heat buildup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Consider using SPI bus protocol for digital to analog conversion  (DAC) due to increased bandwidth and resolution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Summary plan for detailed design phase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Begin recording and designing circuit schematics for existing hardware</a:t>
            </a:r>
            <a:endParaRPr sz="1500"/>
          </a:p>
        </p:txBody>
      </p:sp>
      <p:sp>
        <p:nvSpPr>
          <p:cNvPr id="387" name="Google Shape;387;p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Appendix/Supporting Material</a:t>
            </a:r>
            <a:endParaRPr sz="3000"/>
          </a:p>
        </p:txBody>
      </p:sp>
      <p:sp>
        <p:nvSpPr>
          <p:cNvPr id="393" name="Google Shape;393;p5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Objectives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Create a design and implement a plan for the project that </a:t>
            </a:r>
            <a:r>
              <a:rPr lang="en" sz="1500"/>
              <a:t>adheres</a:t>
            </a:r>
            <a:r>
              <a:rPr lang="en" sz="1500"/>
              <a:t> to the </a:t>
            </a:r>
            <a:r>
              <a:rPr lang="en" sz="1500"/>
              <a:t>constraints requirements and deliverables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Establish design in hardware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Analyze the design of the project and fix problems that arise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Constraints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$500 dollar </a:t>
            </a:r>
            <a:r>
              <a:rPr lang="en" sz="1500"/>
              <a:t>budget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Safety Concerns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Must be completed by senior design expo (April 13th, 2022)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Deliverables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Fully operational prototype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 comprehensive design report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Operational manual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Live demonstration</a:t>
            </a:r>
            <a:endParaRPr sz="1500"/>
          </a:p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Sheets</a:t>
            </a:r>
            <a:endParaRPr/>
          </a:p>
        </p:txBody>
      </p:sp>
      <p:sp>
        <p:nvSpPr>
          <p:cNvPr id="399" name="Google Shape;399;p5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MCP4725 DAC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MCP4922 DAC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ILI9341 TFT LCD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ST7735 TFT LCD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MAX98357A Amplifier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MAX9744 Amplifier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https://www.pjrc.com/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628650" y="1976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ConOp Digest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628650" y="1369225"/>
            <a:ext cx="4127100" cy="368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25000" lnSpcReduction="10000"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en" sz="6000"/>
              <a:t>Idea</a:t>
            </a:r>
            <a:endParaRPr sz="60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6000">
                <a:solidFill>
                  <a:srgbClr val="353744"/>
                </a:solidFill>
              </a:rPr>
              <a:t>The laser light show project will project the game of pong on a surface using a laser beam.  Users will control the game using a set of controller</a:t>
            </a:r>
            <a:endParaRPr sz="60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000"/>
              <a:t>Gameplay</a:t>
            </a:r>
            <a:endParaRPr sz="60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6000"/>
              <a:t>Two paddles on each side of the screen, The ball will </a:t>
            </a:r>
            <a:r>
              <a:rPr lang="en" sz="6000"/>
              <a:t>be contained</a:t>
            </a:r>
            <a:r>
              <a:rPr lang="en" sz="6000"/>
              <a:t> within this box</a:t>
            </a:r>
            <a:endParaRPr sz="60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000"/>
              <a:t>Projection</a:t>
            </a:r>
            <a:endParaRPr sz="60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6000">
                <a:solidFill>
                  <a:srgbClr val="353744"/>
                </a:solidFill>
              </a:rPr>
              <a:t>Projection of the game is by means of a laser.The device will manipulate a laser beam in a manner quick enough to fool the human eye. This allows the device to create drawings or animations using the moving beam. </a:t>
            </a:r>
            <a:endParaRPr sz="6000"/>
          </a:p>
          <a:p>
            <a:pPr indent="0" lvl="0" marL="9144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3744"/>
              </a:solidFill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775" y="1369225"/>
            <a:ext cx="4351218" cy="3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Summary of Technical Approach </a:t>
            </a:r>
            <a:r>
              <a:rPr lang="en"/>
              <a:t> </a:t>
            </a:r>
            <a:endParaRPr/>
          </a:p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Top-Level System Requirements 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Functional Requirements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Play a two player game of pong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Display pong game using a controlled laser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System shall support sound effects.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Control pong game using a set of controllers held by the users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Performance</a:t>
            </a:r>
            <a:r>
              <a:rPr lang="en" sz="1500"/>
              <a:t> Requirements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Refresh rate greater than 20Hz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Controller latency will be less than 10ms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Operational Requirements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Support audio jack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Support fuse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Will work in nominally lighted </a:t>
            </a:r>
            <a:r>
              <a:rPr lang="en" sz="1500"/>
              <a:t>environments</a:t>
            </a:r>
            <a:endParaRPr sz="1500"/>
          </a:p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Solution/Approach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Subassemblies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Galvos Motors and Drivers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DAC / DAC signal processing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Teensy 4.1 ( Microcontroller)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Touch Screen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General Purpose Controllers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1mW Single Red Laser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Audio Drivers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Internal Power Supply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282" y="-5"/>
            <a:ext cx="28957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Preliminary Design</a:t>
            </a:r>
            <a:endParaRPr sz="3000"/>
          </a:p>
        </p:txBody>
      </p:sp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